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1"/>
  </p:notesMasterIdLst>
  <p:handoutMasterIdLst>
    <p:handoutMasterId r:id="rId32"/>
  </p:handoutMasterIdLst>
  <p:sldIdLst>
    <p:sldId id="306" r:id="rId2"/>
    <p:sldId id="258" r:id="rId3"/>
    <p:sldId id="305" r:id="rId4"/>
    <p:sldId id="263" r:id="rId5"/>
    <p:sldId id="264" r:id="rId6"/>
    <p:sldId id="310" r:id="rId7"/>
    <p:sldId id="292" r:id="rId8"/>
    <p:sldId id="291" r:id="rId9"/>
    <p:sldId id="307" r:id="rId10"/>
    <p:sldId id="295" r:id="rId11"/>
    <p:sldId id="319" r:id="rId12"/>
    <p:sldId id="321" r:id="rId13"/>
    <p:sldId id="317" r:id="rId14"/>
    <p:sldId id="314" r:id="rId15"/>
    <p:sldId id="312" r:id="rId16"/>
    <p:sldId id="284" r:id="rId17"/>
    <p:sldId id="309" r:id="rId18"/>
    <p:sldId id="282" r:id="rId19"/>
    <p:sldId id="288" r:id="rId20"/>
    <p:sldId id="299" r:id="rId21"/>
    <p:sldId id="303" r:id="rId22"/>
    <p:sldId id="304" r:id="rId23"/>
    <p:sldId id="301" r:id="rId24"/>
    <p:sldId id="302" r:id="rId25"/>
    <p:sldId id="262" r:id="rId26"/>
    <p:sldId id="261" r:id="rId27"/>
    <p:sldId id="315" r:id="rId28"/>
    <p:sldId id="316" r:id="rId29"/>
    <p:sldId id="32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028" autoAdjust="0"/>
  </p:normalViewPr>
  <p:slideViewPr>
    <p:cSldViewPr>
      <p:cViewPr>
        <p:scale>
          <a:sx n="100" d="100"/>
          <a:sy n="100" d="100"/>
        </p:scale>
        <p:origin x="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4" d="100"/>
          <a:sy n="64" d="100"/>
        </p:scale>
        <p:origin x="-2466" y="-6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D585B6-3AC0-483F-83E3-9A1015EECAA4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8AD749-1F7C-480A-858E-DD83132D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60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F2E877-41F0-42E5-AC57-3D2B45C78AAA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F087E6-CCBE-4E33-8E55-8F9FD2437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752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087E6-CCBE-4E33-8E55-8F9FD24372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12ADA-978D-48E2-BB07-2F3BECC8CA4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087E6-CCBE-4E33-8E55-8F9FD24372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2BF78-1571-4F09-B406-A3A18CAFE26C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CD1621-ECAE-446D-BFC7-3B9246559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44AE-D440-427B-85E5-DBF7DF150175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65DB-7BAE-4B7B-A4E4-302E516D9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624C-8C29-4276-9974-D0A8B1ECEDF3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9C96-8B61-40E9-9C48-EC04D7D6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E073-37A9-4FED-8D13-3E79494BCBCF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1738-1BA1-4AF6-9045-70654F477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F363-0506-448D-9D37-C2F6FF903DC9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C1BDA4-DFDD-4286-89A7-73E0A7A8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F0E547-4FA4-435F-92EC-29D3A90B95FA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C7C868-3413-4E38-A59D-644C4188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80030F-C019-4BC0-B6D5-CD3CACD2CAFE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382864-9035-49C9-AC9A-6534F795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411F-BD60-42BA-AD6D-3CD668A43E33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F6B9-22FB-4DAE-BC2C-1B78E5E2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1881-E92B-4CB6-BF10-D71EED9D0D3B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EE101C-4A75-4FED-8EB7-79C9EF28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F2E-F2E9-4A16-926B-09A8FE5B6CB9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21E8-89E7-4F97-9588-A226E4328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B086F9-AB61-47FA-9E6C-61590B494830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EE851CB-E135-4E16-BBD8-F369C9A4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C952CC-C9D4-4915-A7B5-E1AC81677354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4D2DC6-E400-407E-98F4-0EFB753F4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2" r:id="rId2"/>
    <p:sldLayoutId id="2147483917" r:id="rId3"/>
    <p:sldLayoutId id="2147483918" r:id="rId4"/>
    <p:sldLayoutId id="2147483919" r:id="rId5"/>
    <p:sldLayoutId id="2147483913" r:id="rId6"/>
    <p:sldLayoutId id="2147483920" r:id="rId7"/>
    <p:sldLayoutId id="2147483914" r:id="rId8"/>
    <p:sldLayoutId id="2147483921" r:id="rId9"/>
    <p:sldLayoutId id="2147483915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bccc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hyperlink" Target="http://www.bccc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mackey@bccc.edu" TargetMode="External"/><Relationship Id="rId2" Type="http://schemas.openxmlformats.org/officeDocument/2006/relationships/hyperlink" Target="mailto:srbarry@bc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Note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This presentation is for ELI Academic Track students at BCED (Business and Continuing Education Division).  Students plan to enter college or university to complete an academic major.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ELI Continuing Education students who want to change their program to ELI Academic Track will also benefit.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Completion of this orientation is required for ELI Academic Track registration.        </a:t>
            </a:r>
          </a:p>
        </p:txBody>
      </p:sp>
      <p:pic>
        <p:nvPicPr>
          <p:cNvPr id="1024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05400"/>
            <a:ext cx="456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Avoid Plagiarism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smtClean="0">
                <a:solidFill>
                  <a:srgbClr val="7030A0"/>
                </a:solidFill>
              </a:rPr>
              <a:t>If you use someone else’s exact words, enclose them in quotation marks.  List the exact source of the </a:t>
            </a:r>
            <a:r>
              <a:rPr lang="en-US" sz="2000" b="1" smtClean="0">
                <a:solidFill>
                  <a:srgbClr val="7030A0"/>
                </a:solidFill>
              </a:rPr>
              <a:t>quotation</a:t>
            </a:r>
            <a:r>
              <a:rPr lang="en-US" sz="2000" smtClean="0">
                <a:solidFill>
                  <a:srgbClr val="7030A0"/>
                </a:solidFill>
              </a:rPr>
              <a:t>.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i="1" smtClean="0">
                <a:solidFill>
                  <a:srgbClr val="7030A0"/>
                </a:solidFill>
              </a:rPr>
              <a:t>Example:  As Jane Smith points out, “Xxx xxxxx xxxx xx.”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smtClean="0"/>
              <a:t>Another way is to </a:t>
            </a:r>
            <a:r>
              <a:rPr lang="en-US" sz="2000" b="1" smtClean="0"/>
              <a:t>put the author’s idea into your own words</a:t>
            </a:r>
            <a:r>
              <a:rPr lang="en-US" sz="2000" smtClean="0"/>
              <a:t>.  This is called </a:t>
            </a:r>
            <a:r>
              <a:rPr lang="en-US" sz="2000" b="1" smtClean="0"/>
              <a:t>paraphrasing</a:t>
            </a:r>
            <a:r>
              <a:rPr lang="en-US" sz="2000" smtClean="0"/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smtClean="0">
                <a:solidFill>
                  <a:srgbClr val="7030A0"/>
                </a:solidFill>
              </a:rPr>
              <a:t>You will learn and practice giving credit to your sources using  direct quotation and paraphrasing.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mtClean="0"/>
          </a:p>
        </p:txBody>
      </p:sp>
      <p:pic>
        <p:nvPicPr>
          <p:cNvPr id="19461" name="Picture 2" descr="http://www.lib.lsu.edu/instruction/tigertail/nf/module3/images/plagiar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9243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Documents and Settings\bmackey\Local Settings\Temporary Internet Files\Content.IE5\F28PPCJU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bmackey\Local Settings\Temporary Internet Files\Content.IE5\F28PPCJU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6633" t="4356" r="17468" b="33267"/>
          <a:stretch>
            <a:fillRect/>
          </a:stretch>
        </p:blipFill>
        <p:spPr bwMode="auto">
          <a:xfrm>
            <a:off x="762000" y="16002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19800" y="1600200"/>
            <a:ext cx="2819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Student Portal Online is where you can: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Review or update your </a:t>
            </a:r>
          </a:p>
          <a:p>
            <a:r>
              <a:rPr lang="en-US" sz="1600" dirty="0" smtClean="0"/>
              <a:t>  contact information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Read </a:t>
            </a:r>
            <a:r>
              <a:rPr lang="en-US" sz="1600" dirty="0"/>
              <a:t>the Student Code of </a:t>
            </a:r>
            <a:r>
              <a:rPr lang="en-US" sz="1600" dirty="0" smtClean="0"/>
              <a:t>     </a:t>
            </a:r>
          </a:p>
          <a:p>
            <a:r>
              <a:rPr lang="en-US" sz="1600" dirty="0" smtClean="0"/>
              <a:t>  Conduct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Print your schedule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Find out the status of your       </a:t>
            </a:r>
          </a:p>
          <a:p>
            <a:r>
              <a:rPr lang="en-US" sz="1600" dirty="0" smtClean="0"/>
              <a:t>  Financial Aid application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Check </a:t>
            </a:r>
            <a:r>
              <a:rPr lang="en-US" sz="1600" dirty="0"/>
              <a:t>your </a:t>
            </a:r>
            <a:r>
              <a:rPr lang="en-US" sz="1600" dirty="0" smtClean="0"/>
              <a:t>grades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Pay your bill</a:t>
            </a:r>
          </a:p>
          <a:p>
            <a:endParaRPr lang="en-US" sz="1600" dirty="0"/>
          </a:p>
          <a:p>
            <a:r>
              <a:rPr lang="en-US" sz="1600" dirty="0" smtClean="0"/>
              <a:t>To access the Student Portal: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Go to the college website </a:t>
            </a:r>
          </a:p>
          <a:p>
            <a:r>
              <a:rPr lang="en-US" sz="1600" dirty="0" smtClean="0"/>
              <a:t>   at www.bccc.edu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Click on the Student Portal </a:t>
            </a:r>
          </a:p>
          <a:p>
            <a:r>
              <a:rPr lang="en-US" sz="1600" dirty="0" smtClean="0"/>
              <a:t>   link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Log in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4267201"/>
            <a:ext cx="5029200" cy="23391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log in, you’ll need your: 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000-College ID number/Social Security number  and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PIN number.  </a:t>
            </a:r>
          </a:p>
          <a:p>
            <a:r>
              <a:rPr lang="en-US" sz="1600" i="1" dirty="0" smtClean="0"/>
              <a:t>(The default PIN number is your 4-digit birth month and year.  For example, 0980 for September 1980.  After you log in for the first time, you can change your PIN number.)</a:t>
            </a:r>
          </a:p>
          <a:p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00600" y="3581400"/>
            <a:ext cx="2895600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Blackboard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676400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Blackboard</a:t>
            </a:r>
            <a:r>
              <a:rPr lang="en-US" dirty="0"/>
              <a:t> is </a:t>
            </a:r>
            <a:r>
              <a:rPr lang="en-US" b="1" dirty="0" smtClean="0"/>
              <a:t>the online component of your English class.  </a:t>
            </a:r>
            <a:r>
              <a:rPr lang="en-US" dirty="0" smtClean="0"/>
              <a:t>Many instructors use Blackboard to post homework assignments and provide you with additional practice activities.   You </a:t>
            </a:r>
            <a:r>
              <a:rPr lang="en-US" dirty="0"/>
              <a:t>can also check your grades at any time to see how you are doing in your </a:t>
            </a:r>
            <a:r>
              <a:rPr lang="en-US" dirty="0" smtClean="0"/>
              <a:t>classes.  </a:t>
            </a:r>
            <a:r>
              <a:rPr lang="en-US" dirty="0"/>
              <a:t>All ELI students can visit the Blackboard site by going </a:t>
            </a:r>
            <a:r>
              <a:rPr lang="en-US" dirty="0" smtClean="0"/>
              <a:t>to: </a:t>
            </a:r>
            <a:r>
              <a:rPr lang="en-US" i="1" dirty="0" smtClean="0"/>
              <a:t>http://blackboard.bccc.edu             </a:t>
            </a:r>
            <a:endParaRPr lang="en-US" i="1" dirty="0"/>
          </a:p>
          <a:p>
            <a:r>
              <a:rPr lang="en-US" dirty="0" smtClean="0"/>
              <a:t>Enter </a:t>
            </a:r>
            <a:r>
              <a:rPr lang="en-US" dirty="0"/>
              <a:t>your username and </a:t>
            </a:r>
            <a:r>
              <a:rPr lang="en-US" dirty="0" smtClean="0"/>
              <a:t>password.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52" t="4429" r="565" b="54237"/>
          <a:stretch>
            <a:fillRect/>
          </a:stretch>
        </p:blipFill>
        <p:spPr bwMode="auto">
          <a:xfrm>
            <a:off x="457200" y="1752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4419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Username:  </a:t>
            </a:r>
            <a:r>
              <a:rPr lang="en-US" dirty="0" smtClean="0"/>
              <a:t>The first letter of your first name, the first letter of your middle name, the first seven letters of your last name, and the month and day of your birthday.  </a:t>
            </a:r>
          </a:p>
          <a:p>
            <a:r>
              <a:rPr lang="en-US" dirty="0" smtClean="0"/>
              <a:t>For example, Jose B. Rodriguez, born on November 4, 1979, would be  </a:t>
            </a:r>
            <a:r>
              <a:rPr lang="en-US" b="1" dirty="0" smtClean="0"/>
              <a:t>JBRODRIGU1104</a:t>
            </a:r>
            <a:endParaRPr lang="en-US" dirty="0" smtClean="0"/>
          </a:p>
          <a:p>
            <a:r>
              <a:rPr lang="en-US" b="1" dirty="0" smtClean="0"/>
              <a:t>Password:  </a:t>
            </a:r>
            <a:r>
              <a:rPr lang="en-US" dirty="0" smtClean="0"/>
              <a:t>The year of birth, followed by the month and day:  </a:t>
            </a:r>
            <a:r>
              <a:rPr lang="en-US" b="1" dirty="0" smtClean="0"/>
              <a:t>791104 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838200" y="3200400"/>
            <a:ext cx="1676400" cy="1371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914400" y="3962400"/>
            <a:ext cx="2286000" cy="1066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Visit Ms. Wanda Chaney, International Student Advisor in </a:t>
            </a:r>
            <a:r>
              <a:rPr lang="en-US" sz="2400" dirty="0" err="1" smtClean="0"/>
              <a:t>Rm</a:t>
            </a:r>
            <a:r>
              <a:rPr lang="en-US" sz="2400" dirty="0" smtClean="0"/>
              <a:t> 16 at BCED or Mr. William Hug at Liberty Campus: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C0000"/>
                </a:solidFill>
              </a:rPr>
              <a:t>  to change your status to F-1 Student Visa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C0000"/>
                </a:solidFill>
              </a:rPr>
              <a:t>  to request a new I-20 for study in a different program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C0000"/>
                </a:solidFill>
              </a:rPr>
              <a:t>  to get advice about employment and travel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C0000"/>
                </a:solidFill>
              </a:rPr>
              <a:t>  …and much more!  </a:t>
            </a:r>
          </a:p>
          <a:p>
            <a:r>
              <a:rPr lang="en-US" sz="1800" i="1" u="sng" dirty="0" smtClean="0"/>
              <a:t>By appointment</a:t>
            </a:r>
            <a:r>
              <a:rPr lang="en-US" sz="1800" i="1" dirty="0" smtClean="0"/>
              <a:t>:  Mondays and Tuesdays  9:30am- 3:30pm</a:t>
            </a:r>
          </a:p>
          <a:p>
            <a:r>
              <a:rPr lang="en-US" sz="1800" i="1" u="sng" dirty="0" smtClean="0"/>
              <a:t>Walk-in</a:t>
            </a:r>
            <a:r>
              <a:rPr lang="en-US" sz="1800" i="1" dirty="0" smtClean="0"/>
              <a:t>: Thursdays and Fridays  9:30am-1:30pm</a:t>
            </a:r>
            <a:endParaRPr lang="en-US" sz="1800" dirty="0" smtClean="0">
              <a:solidFill>
                <a:srgbClr val="CC0000"/>
              </a:solidFill>
            </a:endParaRPr>
          </a:p>
          <a:p>
            <a:r>
              <a:rPr lang="en-US" sz="2000" dirty="0" smtClean="0"/>
              <a:t> </a:t>
            </a:r>
          </a:p>
          <a:p>
            <a:r>
              <a:rPr lang="en-US" dirty="0" smtClean="0"/>
              <a:t>    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Student Office  </a:t>
            </a:r>
          </a:p>
        </p:txBody>
      </p:sp>
      <p:pic>
        <p:nvPicPr>
          <p:cNvPr id="21508" name="Picture 2" descr="C:\Documents and Settings\bmackey\Local Settings\Temporary Internet Files\Content.IE5\TW9YKY8R\MC9004373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3017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7030A0"/>
                </a:solidFill>
                <a:latin typeface="Berlin Sans FB" pitchFamily="34" charset="0"/>
                <a:cs typeface="Arial" charset="0"/>
              </a:rPr>
              <a:t>     Bard Library</a:t>
            </a:r>
          </a:p>
          <a:p>
            <a:pPr marL="320675" lvl="1" indent="0" eaLnBrk="1" hangingPunct="1">
              <a:lnSpc>
                <a:spcPct val="80000"/>
              </a:lnSpc>
              <a:defRPr/>
            </a:pPr>
            <a:r>
              <a:rPr lang="en-US" sz="1600" dirty="0" smtClean="0">
                <a:cs typeface="Arial" charset="0"/>
              </a:rPr>
              <a:t>Training courses in academic skills and computer use </a:t>
            </a:r>
          </a:p>
          <a:p>
            <a:pPr lvl="1" indent="-31908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  <a:cs typeface="Arial" charset="0"/>
              </a:rPr>
              <a:t>Bookstore  </a:t>
            </a:r>
          </a:p>
          <a:p>
            <a:pPr marL="320675" lvl="1" indent="0" eaLnBrk="1" hangingPunct="1">
              <a:lnSpc>
                <a:spcPct val="80000"/>
              </a:lnSpc>
              <a:defRPr/>
            </a:pPr>
            <a:r>
              <a:rPr lang="en-US" sz="1600" dirty="0" smtClean="0">
                <a:cs typeface="Arial" charset="0"/>
              </a:rPr>
              <a:t>Textbooks, school supplies, clothing, and snacks </a:t>
            </a:r>
          </a:p>
          <a:p>
            <a:pPr lvl="1" indent="-31908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  <a:cs typeface="Arial" charset="0"/>
              </a:rPr>
              <a:t>Center for Academic Achievement </a:t>
            </a:r>
          </a:p>
          <a:p>
            <a:pPr marL="320675" lvl="1" indent="0" eaLnBrk="1" hangingPunct="1">
              <a:lnSpc>
                <a:spcPct val="80000"/>
              </a:lnSpc>
              <a:defRPr/>
            </a:pPr>
            <a:r>
              <a:rPr lang="en-US" sz="1600" dirty="0" smtClean="0">
                <a:cs typeface="Arial" charset="0"/>
              </a:rPr>
              <a:t>Tutoring in English, Reading, and Math </a:t>
            </a:r>
          </a:p>
          <a:p>
            <a:pPr marL="835025" lvl="1" indent="-514350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  <a:cs typeface="Arial" charset="0"/>
              </a:rPr>
              <a:t>Financial Aid (FAFSA) </a:t>
            </a:r>
          </a:p>
          <a:p>
            <a:pPr marL="320675" lvl="1" indent="0" eaLnBrk="1" hangingPunct="1">
              <a:lnSpc>
                <a:spcPct val="80000"/>
              </a:lnSpc>
              <a:defRPr/>
            </a:pPr>
            <a:r>
              <a:rPr lang="en-US" sz="1600" dirty="0" smtClean="0">
                <a:cs typeface="Arial" charset="0"/>
              </a:rPr>
              <a:t>Check on the status of your FAFSA award</a:t>
            </a:r>
          </a:p>
          <a:p>
            <a:pPr lvl="1" indent="-31908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  <a:cs typeface="Arial" charset="0"/>
              </a:rPr>
              <a:t>Test Center </a:t>
            </a:r>
          </a:p>
          <a:p>
            <a:pPr marL="320675" lvl="1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cs typeface="Arial" charset="0"/>
              </a:rPr>
              <a:t> ACCUPLACER Math-only placement test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Berlin Sans FB" pitchFamily="34" charset="0"/>
                <a:cs typeface="Arial" charset="0"/>
              </a:rPr>
              <a:t>       </a:t>
            </a:r>
            <a:r>
              <a:rPr lang="en-US" sz="1800" dirty="0" smtClean="0">
                <a:solidFill>
                  <a:srgbClr val="0070C0"/>
                </a:solidFill>
                <a:latin typeface="Berlin Sans FB" pitchFamily="34" charset="0"/>
                <a:cs typeface="Arial" charset="0"/>
              </a:rPr>
              <a:t>Student Accounting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      Discuss tuition payment</a:t>
            </a:r>
          </a:p>
          <a:p>
            <a:pPr lvl="1" indent="-319088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400" dirty="0" smtClean="0">
              <a:cs typeface="Arial" charset="0"/>
            </a:endParaRPr>
          </a:p>
          <a:p>
            <a:pPr lvl="1" indent="-319088" eaLnBrk="1" hangingPunct="1">
              <a:lnSpc>
                <a:spcPct val="80000"/>
              </a:lnSpc>
              <a:defRPr/>
            </a:pPr>
            <a:r>
              <a:rPr lang="en-US" sz="2300" dirty="0" smtClean="0">
                <a:cs typeface="Arial" charset="0"/>
              </a:rPr>
              <a:t>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BCCC Services @ Liberty Campus   </a:t>
            </a:r>
            <a:r>
              <a:rPr lang="en-US" smtClean="0">
                <a:solidFill>
                  <a:srgbClr val="C00000"/>
                </a:solidFill>
              </a:rPr>
              <a:t/>
            </a:r>
            <a:br>
              <a:rPr lang="en-US" smtClean="0">
                <a:solidFill>
                  <a:srgbClr val="C00000"/>
                </a:solidFill>
              </a:rPr>
            </a:br>
            <a:endParaRPr lang="en-US" smtClean="0"/>
          </a:p>
        </p:txBody>
      </p:sp>
      <p:pic>
        <p:nvPicPr>
          <p:cNvPr id="22532" name="Picture 2" descr="C:\Documents and Settings\bmackey\Local Settings\Temporary Internet Files\Content.IE5\LKD1V70R\MP9004393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3175"/>
            <a:ext cx="1905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81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Pay your tuition &amp; fees in any of these ways: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Cash or personal check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Major credit card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Financial Aid (FAFSA)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Third Party payment  </a:t>
            </a:r>
          </a:p>
          <a:p>
            <a:endParaRPr lang="en-US" dirty="0" smtClean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Accounting </a:t>
            </a:r>
          </a:p>
        </p:txBody>
      </p:sp>
      <p:pic>
        <p:nvPicPr>
          <p:cNvPr id="23556" name="Picture 10" descr="http://www.northsoundreadingcouncil.org/images/CreditCardLo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91000"/>
            <a:ext cx="3276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7030A0"/>
                </a:solidFill>
              </a:rPr>
              <a:t>You can pay your bill electronically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67000" y="1600200"/>
            <a:ext cx="6019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Online Payment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800" dirty="0" smtClean="0">
              <a:hlinkClick r:id="rId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Visit the BCCC website  </a:t>
            </a:r>
            <a:r>
              <a:rPr lang="en-US" sz="2400" dirty="0" smtClean="0">
                <a:hlinkClick r:id="rId2"/>
              </a:rPr>
              <a:t>www.bccc.edu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Click on the </a:t>
            </a:r>
            <a:r>
              <a:rPr lang="en-US" sz="2400" dirty="0" smtClean="0">
                <a:solidFill>
                  <a:srgbClr val="C00000"/>
                </a:solidFill>
              </a:rPr>
              <a:t>Student Portal </a:t>
            </a:r>
            <a:r>
              <a:rPr lang="en-US" sz="2400" dirty="0" smtClean="0"/>
              <a:t>(right column)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Click on Credit Card Payment  (top of left column)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You’ll need your: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1)  Registration printout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2)  Credit card information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BCCC accepts VISA, Master Card, Discover, and American Express.</a:t>
            </a:r>
          </a:p>
        </p:txBody>
      </p:sp>
      <p:pic>
        <p:nvPicPr>
          <p:cNvPr id="24581" name="Picture 2" descr="http://media.rd.com/rd/images/rdc/mag0803/online-banking-01-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149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Deferment Pay Agreement  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A deferment agreement is </a:t>
            </a:r>
            <a:r>
              <a:rPr lang="en-US" sz="1800" b="1" dirty="0" smtClean="0"/>
              <a:t>a plan to pay tuition and fees in two parts </a:t>
            </a:r>
            <a:r>
              <a:rPr lang="en-US" sz="1800" dirty="0" smtClean="0"/>
              <a:t>throughout the semester.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Deferment contracts are signed with Student Accounting at Liberty Campus only (not at BCED).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Deferments are only possible for credit classes: ELI Academic Track, 6 credits +. They are not available to continuing education courses.</a:t>
            </a:r>
          </a:p>
          <a:p>
            <a:r>
              <a:rPr lang="en-US" sz="1800" u="sng" dirty="0" smtClean="0">
                <a:solidFill>
                  <a:srgbClr val="CC0000"/>
                </a:solidFill>
              </a:rPr>
              <a:t>Office hours for Student Accounting</a:t>
            </a:r>
            <a:r>
              <a:rPr lang="en-US" sz="1800" dirty="0" smtClean="0">
                <a:solidFill>
                  <a:srgbClr val="CC0000"/>
                </a:solidFill>
              </a:rPr>
              <a:t>:  Monday-Thursday 8:00am-7:00pm, Fridays 8:00-4:00pm, Saturdays 9:00am-1:00pm. </a:t>
            </a:r>
            <a:r>
              <a:rPr lang="en-US" sz="1800" dirty="0" smtClean="0"/>
              <a:t>Visit Student Accounting at Liberty Campus (Main Building, Room 027) to make a Deferred Payment Plan the same day you register.  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</p:txBody>
      </p:sp>
      <p:pic>
        <p:nvPicPr>
          <p:cNvPr id="1026" name="Picture 2" descr="C:\Documents and Settings\bmackey\Local Settings\Temporary Internet Files\Content.IE5\FSR1N1YL\MC9004417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957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Deferment Payment Schedule and Conditions  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696200" cy="53340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1600" dirty="0" smtClean="0"/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 dirty="0" smtClean="0"/>
              <a:t>    </a:t>
            </a:r>
            <a:r>
              <a:rPr lang="en-US" sz="2000" b="1" dirty="0" smtClean="0"/>
              <a:t>Payment is in 2 installments only (50% each payment).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1500" b="1" dirty="0" smtClean="0"/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1500" b="1" dirty="0" smtClean="0"/>
              <a:t>DEFERMENT PAY DATES </a:t>
            </a:r>
          </a:p>
          <a:p>
            <a:pPr lvl="2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1st Payment:   When signing the Deferment Contract</a:t>
            </a:r>
          </a:p>
          <a:p>
            <a:pPr lvl="2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2nd Payment:  May 3</a:t>
            </a:r>
            <a:r>
              <a:rPr lang="en-US" sz="1800" baseline="30000" dirty="0" smtClean="0">
                <a:solidFill>
                  <a:srgbClr val="3333FF"/>
                </a:solidFill>
              </a:rPr>
              <a:t>rd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700" dirty="0" smtClean="0"/>
              <a:t> </a:t>
            </a:r>
            <a:r>
              <a:rPr lang="en-US" sz="1700" dirty="0" smtClean="0"/>
              <a:t>If full payment (100%) is not made by May 3</a:t>
            </a:r>
            <a:r>
              <a:rPr lang="en-US" sz="1700" baseline="30000" dirty="0" smtClean="0"/>
              <a:t>rd</a:t>
            </a:r>
            <a:r>
              <a:rPr lang="en-US" sz="1700" dirty="0" smtClean="0"/>
              <a:t> students will be academically withdrawn from all classes.  Students will be required to pay the full balance even though they are withdrawn from their classes.  Withdrawn students cannot be re-enrolled in current classes.    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1700" dirty="0" smtClean="0"/>
              <a:t>If  you drop or add classes, or your classes are cancelled by the college after you sign the deferment contract, you must go to Student Accounting to re-calculate your contract.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700" dirty="0" smtClean="0"/>
          </a:p>
          <a:p>
            <a:pPr eaLnBrk="1" hangingPunct="1">
              <a:lnSpc>
                <a:spcPct val="60000"/>
              </a:lnSpc>
              <a:buFont typeface="Arial" charset="0"/>
              <a:buChar char="•"/>
            </a:pPr>
            <a:endParaRPr lang="en-US" sz="3000" dirty="0" smtClean="0"/>
          </a:p>
        </p:txBody>
      </p:sp>
      <p:pic>
        <p:nvPicPr>
          <p:cNvPr id="26629" name="Picture 2" descr="http://www.uis.edu/studentaffairs/students/images/desk_calendar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752600"/>
            <a:ext cx="1131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MC90044727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MC90044727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Tuition</a:t>
            </a:r>
            <a:r>
              <a:rPr lang="en-US" sz="3200" smtClean="0">
                <a:solidFill>
                  <a:srgbClr val="7030A0"/>
                </a:solidFill>
              </a:rPr>
              <a:t> </a:t>
            </a:r>
            <a:r>
              <a:rPr lang="en-US" smtClean="0">
                <a:solidFill>
                  <a:srgbClr val="7030A0"/>
                </a:solidFill>
              </a:rPr>
              <a:t>Refund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391400" cy="5029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700" b="1" dirty="0" smtClean="0"/>
              <a:t>                                                                      </a:t>
            </a:r>
            <a:endParaRPr lang="en-US" sz="700" dirty="0" smtClean="0"/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CC0000"/>
                </a:solidFill>
              </a:rPr>
              <a:t> 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>
                <a:solidFill>
                  <a:srgbClr val="CC0000"/>
                </a:solidFill>
              </a:rPr>
              <a:t>Fall and Spring Semesters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/>
              <a:t>        Classes Dropped:  Percentage of Credit Tuition Only 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6400" dirty="0" smtClean="0"/>
              <a:t>First  Week of Classes   	100%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6400" dirty="0" smtClean="0"/>
              <a:t>Second Week of Classes	50%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6400" dirty="0" smtClean="0"/>
              <a:t>Third Week of Classes	25%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/>
              <a:t>  	Credit will not be given for withdrawals after the third week of class. 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/>
              <a:t>      Some fees are non-refundable. </a:t>
            </a:r>
            <a:endParaRPr lang="en-US" sz="6400" dirty="0" smtClean="0"/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en-US" sz="6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810000"/>
            <a:ext cx="7467600" cy="2133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7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800" b="1" dirty="0" smtClean="0"/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>
                <a:solidFill>
                  <a:srgbClr val="CC0000"/>
                </a:solidFill>
              </a:rPr>
              <a:t>Winter (January term) and Summer Sessions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b="1" dirty="0" smtClean="0"/>
              <a:t>     Classes Dropped:  Percentage of Credit Tuition Only</a:t>
            </a:r>
            <a:br>
              <a:rPr lang="en-US" sz="6400" b="1" dirty="0" smtClean="0"/>
            </a:br>
            <a:r>
              <a:rPr lang="en-US" sz="6400" dirty="0" smtClean="0"/>
              <a:t>First 2 Days of Classes	100%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6400" dirty="0" smtClean="0"/>
              <a:t>Third Day of Classes	50%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6400" dirty="0" smtClean="0"/>
              <a:t>Fourth Day of Classes	25%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dirty="0" smtClean="0"/>
              <a:t> </a:t>
            </a:r>
            <a:r>
              <a:rPr lang="en-US" sz="6400" b="1" dirty="0" smtClean="0"/>
              <a:t>	Credit will not be given for withdrawals after the fourth day of class.</a:t>
            </a:r>
            <a:endParaRPr lang="en-US" sz="6400" dirty="0" smtClean="0"/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en-US" sz="6400" dirty="0" smtClean="0"/>
          </a:p>
        </p:txBody>
      </p:sp>
      <p:pic>
        <p:nvPicPr>
          <p:cNvPr id="27654" name="Picture 2" descr="http://www.findtipson.ayushveda.com/wp-content/uploads/2009/04/001ref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We help you develop the language skills</a:t>
            </a:r>
            <a:r>
              <a:rPr lang="en-US" b="1" i="1" smtClean="0">
                <a:solidFill>
                  <a:srgbClr val="7030A0"/>
                </a:solidFill>
              </a:rPr>
              <a:t> </a:t>
            </a:r>
            <a:r>
              <a:rPr lang="en-US" b="1" smtClean="0">
                <a:solidFill>
                  <a:srgbClr val="7030A0"/>
                </a:solidFill>
              </a:rPr>
              <a:t>and resources to enter college directly and be successful in your academic major.   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i="1" dirty="0" smtClean="0"/>
              <a:t>Welcome</a:t>
            </a:r>
          </a:p>
        </p:txBody>
      </p:sp>
      <p:pic>
        <p:nvPicPr>
          <p:cNvPr id="11268" name="Picture 2" descr="C:\Documents and Settings\bmackey\Local Settings\Temporary Internet Files\Content.IE5\QVOZ5Q23\MP9004014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35591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BCCC Student ID Card 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620000" cy="2438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rgbClr val="C00000"/>
                </a:solidFill>
              </a:rPr>
              <a:t>You need a Student ID to use the BCCC library and to buy a discount bus pass.  With your Student ID, you can sometimes get other discounts in the community.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To get a Student ID, visit Public Safety at BCED on the mezzanine (2</a:t>
            </a:r>
            <a:r>
              <a:rPr lang="en-US" sz="1800" baseline="30000" smtClean="0"/>
              <a:t>nd</a:t>
            </a:r>
            <a:r>
              <a:rPr lang="en-US" sz="1800" smtClean="0"/>
              <a:t> floor- accessible by stairs or elevator).  Show the officer your:</a:t>
            </a:r>
          </a:p>
          <a:p>
            <a:pPr eaLnBrk="1" hangingPunct="1">
              <a:buFont typeface="Tw Cen MT" pitchFamily="34" charset="0"/>
              <a:buAutoNum type="arabicPeriod"/>
            </a:pPr>
            <a:r>
              <a:rPr lang="en-US" sz="1800" smtClean="0"/>
              <a:t>current registration printout </a:t>
            </a:r>
          </a:p>
          <a:p>
            <a:pPr eaLnBrk="1" hangingPunct="1">
              <a:buFont typeface="Tw Cen MT" pitchFamily="34" charset="0"/>
              <a:buAutoNum type="arabicPeriod"/>
            </a:pPr>
            <a:r>
              <a:rPr lang="en-US" sz="1800" smtClean="0"/>
              <a:t>valid Maryland-approved picture identification (driver’s license or State ID)  </a:t>
            </a:r>
            <a:endParaRPr lang="en-US" sz="1800" b="1" smtClean="0"/>
          </a:p>
        </p:txBody>
      </p:sp>
      <p:pic>
        <p:nvPicPr>
          <p:cNvPr id="28677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038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BCCCNew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116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BCCC Closings &amp; Delayed Openings  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644010" y="2225684"/>
            <a:ext cx="7993651" cy="4632316"/>
          </a:xfrm>
        </p:spPr>
        <p:txBody>
          <a:bodyPr/>
          <a:lstStyle/>
          <a:p>
            <a:pPr marL="400050" indent="-400050" eaLnBrk="1" hangingPunct="1">
              <a:buFont typeface="Arial" charset="0"/>
              <a:buNone/>
            </a:pPr>
            <a:r>
              <a:rPr lang="en-US" sz="2800" b="1" dirty="0" smtClean="0"/>
              <a:t>If the weather is very snowy and icy, please check whether your class will meet as scheduled.    </a:t>
            </a:r>
            <a:br>
              <a:rPr lang="en-US" sz="2800" b="1" dirty="0" smtClean="0"/>
            </a:br>
            <a:endParaRPr lang="en-US" sz="2800" dirty="0" smtClean="0"/>
          </a:p>
          <a:p>
            <a:pPr marL="400050" indent="-400050" eaLnBrk="1" hangingPunct="1"/>
            <a:r>
              <a:rPr lang="en-US" sz="2400" dirty="0" smtClean="0"/>
              <a:t>Check the College website (</a:t>
            </a:r>
            <a:r>
              <a:rPr lang="en-US" sz="2400" u="sng" dirty="0" smtClean="0">
                <a:hlinkClick r:id="rId2"/>
              </a:rPr>
              <a:t>www.bccc.edu</a:t>
            </a:r>
            <a:r>
              <a:rPr lang="en-US" sz="2400" dirty="0" smtClean="0"/>
              <a:t>)</a:t>
            </a:r>
          </a:p>
          <a:p>
            <a:pPr marL="400050" indent="-400050" eaLnBrk="1" hangingPunct="1"/>
            <a:r>
              <a:rPr lang="en-US" sz="2400" dirty="0" smtClean="0"/>
              <a:t>Register for E2Campus for closing notices</a:t>
            </a:r>
          </a:p>
          <a:p>
            <a:pPr marL="400050" indent="-400050" eaLnBrk="1" hangingPunct="1"/>
            <a:r>
              <a:rPr lang="en-US" sz="2400" dirty="0" smtClean="0"/>
              <a:t>Watch TV news for closing information </a:t>
            </a:r>
          </a:p>
          <a:p>
            <a:pPr marL="400050" indent="-400050" eaLnBrk="1" hangingPunct="1"/>
            <a:r>
              <a:rPr lang="en-US" sz="2400" dirty="0" smtClean="0"/>
              <a:t>Listen to the radio for information   </a:t>
            </a:r>
          </a:p>
          <a:p>
            <a:pPr marL="400050" indent="-400050" eaLnBrk="1" hangingPunct="1"/>
            <a:endParaRPr lang="en-US" dirty="0" smtClean="0"/>
          </a:p>
        </p:txBody>
      </p:sp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187015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Discounted Monthly Bus Pass </a:t>
            </a:r>
          </a:p>
        </p:txBody>
      </p:sp>
      <p:pic>
        <p:nvPicPr>
          <p:cNvPr id="30723" name="Picture 80" descr="MC90025192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3025"/>
            <a:ext cx="234791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2466975" cy="1371600"/>
          </a:xfrm>
          <a:noFill/>
        </p:spPr>
      </p:pic>
      <p:sp>
        <p:nvSpPr>
          <p:cNvPr id="7" name="Rectangle 6"/>
          <p:cNvSpPr/>
          <p:nvPr/>
        </p:nvSpPr>
        <p:spPr>
          <a:xfrm>
            <a:off x="6096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/>
              <a:t>Show your current registration printout and your Student ID to the Cashier to buy a $39.00 bus pass for the month ahead. </a:t>
            </a:r>
            <a:r>
              <a:rPr lang="en-US" dirty="0" smtClean="0"/>
              <a:t>You must be taking 6 credits or more to qualify.</a:t>
            </a: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Spring 2013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Monthly Bus Pass Sales </a:t>
            </a: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February: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January 28-February 6 </a:t>
            </a: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March:   </a:t>
            </a: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en-US" dirty="0" smtClean="0"/>
              <a:t>February 25-March 6</a:t>
            </a: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April:            </a:t>
            </a:r>
            <a:r>
              <a:rPr lang="en-US" dirty="0" smtClean="0"/>
              <a:t>March 26-April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9530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Downtown BCCC Parking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229600" cy="40386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2000" dirty="0" smtClean="0"/>
              <a:t>Harbor Campus does not have student parking available. However, there are nearby garages that have “early bird specials”. This means that you would need to arrive before a certain time and park at a certain level to qualify for a discounted rate.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19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rgbClr val="3333FF"/>
                </a:solidFill>
                <a:latin typeface="Berlin Sans FB" pitchFamily="34" charset="0"/>
              </a:rPr>
              <a:t>Lockwood Place Garage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Corner of Lombard Street and Market Place: across from BCCC red brick building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Arrive before 7:30 and leave by 7pm, pay $12.00.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19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rgbClr val="3333FF"/>
                </a:solidFill>
                <a:latin typeface="Berlin Sans FB" pitchFamily="34" charset="0"/>
              </a:rPr>
              <a:t>Harbor Park Garage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Corner of Lombard Street and Market Place: above BCED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Arrive between 6 and 9am and leave by 6pm. Pay $8.00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Park on the 9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floor only (Go through 2 gates.)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900" dirty="0" smtClean="0"/>
              <a:t>  </a:t>
            </a:r>
          </a:p>
        </p:txBody>
      </p:sp>
      <p:pic>
        <p:nvPicPr>
          <p:cNvPr id="31749" name="Picture 2" descr="http://upload.wikimedia.org/wikipedia/commons/thumb/b/bb/Feature_parking.svg/400px-Feature_parkin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Shuttle Bus Service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8229600" cy="3840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Free BCCC shuttle bus between Harbor Campus and Liberty Campus 7am—10pm, Monday—Friday.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The Harbor Campus stop is on Market Place, next to the red BCCC Building, across from Port Discovery Children’s Museum.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Leaves Harbor Campus </a:t>
            </a:r>
            <a:r>
              <a:rPr lang="en-US" sz="2400" dirty="0" smtClean="0">
                <a:solidFill>
                  <a:srgbClr val="C00000"/>
                </a:solidFill>
              </a:rPr>
              <a:t>2 times every hour, approximately on the hour (7:00, 8:00…) and on the half-hour (7:30, 8:30…)  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Leaves Liberty Campus </a:t>
            </a:r>
            <a:r>
              <a:rPr lang="en-US" sz="2400" dirty="0" smtClean="0">
                <a:solidFill>
                  <a:srgbClr val="C00000"/>
                </a:solidFill>
              </a:rPr>
              <a:t>also 2 times per hour.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Note:  There are additional stops.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32773" name="Picture 2" descr="http://www.uisd.net/transportation/j0382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953000"/>
            <a:ext cx="1473200" cy="110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latin typeface="+mn-lt"/>
              </a:rPr>
              <a:t>Take the long view…</a:t>
            </a:r>
            <a:br>
              <a:rPr lang="en-US" sz="6000" dirty="0" smtClean="0">
                <a:latin typeface="+mn-lt"/>
              </a:rPr>
            </a:br>
            <a:endParaRPr lang="en-US" sz="6000" dirty="0">
              <a:latin typeface="+mn-lt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	Start planning your academic future with us </a:t>
            </a:r>
            <a:r>
              <a:rPr lang="en-US" sz="4800" i="1" u="sng" dirty="0" smtClean="0"/>
              <a:t>today</a:t>
            </a:r>
            <a:r>
              <a:rPr lang="en-US" sz="4800" i="1" dirty="0" smtClean="0"/>
              <a:t>!</a:t>
            </a:r>
          </a:p>
        </p:txBody>
      </p:sp>
      <p:pic>
        <p:nvPicPr>
          <p:cNvPr id="33796" name="Picture 2" descr="C:\Documents and Settings\bmackey\Local Settings\Temporary Internet Files\Content.IE5\TW9YKY8R\MC900070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667000"/>
            <a:ext cx="1817688" cy="258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Your Major = Your Main Field of Study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2"/>
          </p:nvPr>
        </p:nvSpPr>
        <p:spPr>
          <a:xfrm>
            <a:off x="762000" y="2514600"/>
            <a:ext cx="37338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Associate of Arts (A.A.), Associate of Sciences (A.S.), </a:t>
            </a:r>
            <a:r>
              <a:rPr lang="en-US" sz="2400" u="sng" dirty="0" smtClean="0"/>
              <a:t>or</a:t>
            </a:r>
            <a:r>
              <a:rPr lang="en-US" sz="2400" dirty="0" smtClean="0"/>
              <a:t> Associate of Applied Sciences (A.A.S.)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62-67 credits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2 years, full-time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May transfer to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4-year institution  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Academic certificate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12-37 credits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1 year, full-time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May be a “stepping-stone” to an A.A. or A.S.    </a:t>
            </a:r>
          </a:p>
        </p:txBody>
      </p:sp>
      <p:sp>
        <p:nvSpPr>
          <p:cNvPr id="3482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Degree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Certificate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ELI Academic Advisement 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3333FF"/>
                </a:solidFill>
              </a:rPr>
              <a:t>In individual advisement and group meetings with the academic advisor you’ll learn how to:</a:t>
            </a:r>
            <a:r>
              <a:rPr lang="en-US" sz="2800" b="1" dirty="0" smtClean="0">
                <a:solidFill>
                  <a:srgbClr val="3333FF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read the online BCCC course catalog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understand the curriculum of your major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understand about pre-requisites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meet BCCC faculty at College Link events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review for the ACCUPLACER Math-only test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plan your next steps!        </a:t>
            </a:r>
            <a:endParaRPr lang="en-US" dirty="0" smtClean="0"/>
          </a:p>
        </p:txBody>
      </p:sp>
      <p:pic>
        <p:nvPicPr>
          <p:cNvPr id="35844" name="Picture 6" descr="C:\Documents and Settings\bmackey\Local Settings\Temporary Internet Files\Content.IE5\ZQGI3Q98\MC9000564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0"/>
            <a:ext cx="1249363" cy="10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Your ELI Academic Advisors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577850" y="16637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Shanta </a:t>
            </a:r>
            <a:r>
              <a:rPr lang="en-US" sz="2400" dirty="0" err="1" smtClean="0">
                <a:solidFill>
                  <a:srgbClr val="7030A0"/>
                </a:solidFill>
                <a:latin typeface="Berlin Sans FB" pitchFamily="34" charset="0"/>
              </a:rPr>
              <a:t>Rao</a:t>
            </a: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, Ph.D.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ESL Student Advisor/ </a:t>
            </a:r>
            <a:r>
              <a:rPr lang="en-US" sz="2400" dirty="0" err="1" smtClean="0">
                <a:solidFill>
                  <a:srgbClr val="7030A0"/>
                </a:solidFill>
                <a:latin typeface="Berlin Sans FB" pitchFamily="34" charset="0"/>
              </a:rPr>
              <a:t>Rm</a:t>
            </a: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 68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hlinkClick r:id="rId2"/>
              </a:rPr>
              <a:t>srbarry@bccc.edu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(410) 986-5462</a:t>
            </a:r>
          </a:p>
          <a:p>
            <a:endParaRPr lang="en-US" sz="2400" dirty="0" smtClean="0">
              <a:effectLst>
                <a:innerShdw blurRad="114300" dist="38100" dir="3000000">
                  <a:prstClr val="black">
                    <a:alpha val="91000"/>
                  </a:prstClr>
                </a:inn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Betsy Mackey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ELI Coordinator/ </a:t>
            </a:r>
            <a:r>
              <a:rPr lang="en-US" sz="2400" dirty="0" err="1" smtClean="0">
                <a:solidFill>
                  <a:srgbClr val="7030A0"/>
                </a:solidFill>
                <a:latin typeface="Berlin Sans FB" pitchFamily="34" charset="0"/>
              </a:rPr>
              <a:t>Rm</a:t>
            </a: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 25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  <a:hlinkClick r:id="rId3"/>
              </a:rPr>
              <a:t>bmackey@bccc.edu</a:t>
            </a:r>
            <a:r>
              <a:rPr lang="en-US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Berlin Sans FB" pitchFamily="34" charset="0"/>
              </a:rPr>
              <a:t>(410) 986-5433</a:t>
            </a:r>
            <a:r>
              <a:rPr lang="en-US" sz="2400" dirty="0" smtClean="0">
                <a:latin typeface="Berlin Sans FB" pitchFamily="34" charset="0"/>
              </a:rPr>
              <a:t> </a:t>
            </a:r>
          </a:p>
        </p:txBody>
      </p:sp>
      <p:pic>
        <p:nvPicPr>
          <p:cNvPr id="36868" name="Picture 10" descr="C:\Documents and Settings\bmackey\Local Settings\Temporary Internet Files\Content.IE5\LKD1V70R\MC9000556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3" y="2736850"/>
            <a:ext cx="36401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Best wishes studying at BCCC!  </a:t>
            </a:r>
            <a:endParaRPr lang="en-US" sz="40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985838" y="2239962"/>
            <a:ext cx="7123113" cy="16732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Documents and Settings\bmackey\Local Settings\Temporary Internet Files\Content.IE5\LKD1V70R\MC9003361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02736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000" dirty="0" smtClean="0"/>
              <a:t>Academic Track program, per week:  </a:t>
            </a:r>
            <a:r>
              <a:rPr lang="en-US" sz="2000" b="1" dirty="0" smtClean="0">
                <a:solidFill>
                  <a:srgbClr val="FF0000"/>
                </a:solidFill>
              </a:rPr>
              <a:t>ELI 80 = 12 	hours, ELI 81= 9 hours, ELI 82 = 9 hours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You must pass </a:t>
            </a:r>
            <a:r>
              <a:rPr lang="en-US" sz="2000" b="1" dirty="0" smtClean="0">
                <a:solidFill>
                  <a:srgbClr val="3333FF"/>
                </a:solidFill>
              </a:rPr>
              <a:t>both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rgbClr val="3333FF"/>
                </a:solidFill>
              </a:rPr>
              <a:t>ELI 82G </a:t>
            </a:r>
            <a:r>
              <a:rPr lang="en-US" sz="2000" i="1" dirty="0" smtClean="0">
                <a:solidFill>
                  <a:srgbClr val="3333FF"/>
                </a:solidFill>
              </a:rPr>
              <a:t>Advanced Grammar </a:t>
            </a:r>
            <a:r>
              <a:rPr lang="en-US" sz="2000" b="1" dirty="0" smtClean="0">
                <a:solidFill>
                  <a:srgbClr val="3333FF"/>
                </a:solidFill>
              </a:rPr>
              <a:t>and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en-US" sz="2000" b="1" i="1" dirty="0" smtClean="0">
                <a:solidFill>
                  <a:srgbClr val="3333FF"/>
                </a:solidFill>
              </a:rPr>
              <a:t>ELI 82W </a:t>
            </a:r>
            <a:r>
              <a:rPr lang="en-US" sz="2000" i="1" dirty="0" smtClean="0">
                <a:solidFill>
                  <a:srgbClr val="3333FF"/>
                </a:solidFill>
              </a:rPr>
              <a:t>Advanced Reading and Writing</a:t>
            </a:r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/>
              <a:t>before </a:t>
            </a:r>
          </a:p>
          <a:p>
            <a:pPr eaLnBrk="1" hangingPunct="1"/>
            <a:r>
              <a:rPr lang="en-US" sz="2000" dirty="0" smtClean="0"/>
              <a:t>     entering ENG 101.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A minimum 70% final grade is required to pass.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/>
              <a:t>   Plan to take the ACCUPLACER Math-only placement </a:t>
            </a:r>
          </a:p>
          <a:p>
            <a:pPr eaLnBrk="1" hangingPunct="1"/>
            <a:r>
              <a:rPr lang="en-US" sz="2000" dirty="0" smtClean="0"/>
              <a:t>     test during your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first</a:t>
            </a:r>
            <a:r>
              <a:rPr lang="en-US" sz="2000" dirty="0" smtClean="0"/>
              <a:t> Academic Track semester.     </a:t>
            </a:r>
          </a:p>
          <a:p>
            <a:pPr eaLnBrk="1" hangingPunct="1"/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  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ELI Academic Track Guide    </a:t>
            </a:r>
          </a:p>
        </p:txBody>
      </p:sp>
      <p:pic>
        <p:nvPicPr>
          <p:cNvPr id="12292" name="Picture 2" descr="C:\Documents and Settings\bmackey\Local Settings\Temporary Internet Files\Content.IE5\F28PPCJU\MC90043259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62800" cy="1673225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dirty="0" smtClean="0"/>
              <a:t>Buy your books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dirty="0" smtClean="0"/>
              <a:t>Come to class </a:t>
            </a:r>
            <a:r>
              <a:rPr lang="en-US" b="1" dirty="0" smtClean="0">
                <a:solidFill>
                  <a:srgbClr val="C00000"/>
                </a:solidFill>
              </a:rPr>
              <a:t>on time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everyday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dirty="0" smtClean="0"/>
              <a:t>Develop working relationships with your teachers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dirty="0" smtClean="0"/>
              <a:t>Check Blackboard regularly 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ELI Success</a:t>
            </a:r>
          </a:p>
        </p:txBody>
      </p:sp>
      <p:pic>
        <p:nvPicPr>
          <p:cNvPr id="13316" name="Picture 2" descr="C:\Documents and Settings\bmackey\Local Settings\Temporary Internet Files\Content.IE5\6NQ1BKN9\MC9003235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105400"/>
            <a:ext cx="8382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bmackey\Local Settings\Temporary Internet Files\Content.IE5\TW9YKY8R\MC9003699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9953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Documents and Settings\bmackey\Local Settings\Temporary Internet Files\Content.IE5\6NQ1BKN9\MP9003865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10048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Documents and Settings\bmackey\Local Settings\Temporary Internet Files\Content.IE5\QVOZ5Q23\MC9002327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72000"/>
            <a:ext cx="641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123113" cy="1673225"/>
          </a:xfrm>
        </p:spPr>
        <p:txBody>
          <a:bodyPr>
            <a:normAutofit fontScale="25000" lnSpcReduction="20000"/>
          </a:bodyPr>
          <a:lstStyle/>
          <a:p>
            <a:pPr lvl="3" eaLnBrk="1" hangingPunct="1">
              <a:lnSpc>
                <a:spcPct val="80000"/>
              </a:lnSpc>
              <a:defRPr/>
            </a:pPr>
            <a:endParaRPr lang="en-US" sz="400" dirty="0" smtClean="0">
              <a:solidFill>
                <a:srgbClr val="89898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en-US" sz="400" dirty="0" smtClean="0">
              <a:solidFill>
                <a:srgbClr val="89898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en-US" sz="400" dirty="0" smtClean="0">
              <a:solidFill>
                <a:srgbClr val="898989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endParaRPr lang="en-US" sz="400" dirty="0" smtClean="0">
              <a:solidFill>
                <a:srgbClr val="898989"/>
              </a:solidFill>
            </a:endParaRP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C9B74"/>
              </a:solidFill>
            </a:endParaRP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1200" dirty="0" smtClean="0">
                <a:solidFill>
                  <a:schemeClr val="tx2"/>
                </a:solidFill>
              </a:rPr>
              <a:t>  </a:t>
            </a:r>
            <a:r>
              <a:rPr lang="en-US" sz="9600" dirty="0" smtClean="0">
                <a:solidFill>
                  <a:srgbClr val="00B050"/>
                </a:solidFill>
              </a:rPr>
              <a:t>Make sure you understand your  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9600" dirty="0" smtClean="0">
                <a:solidFill>
                  <a:srgbClr val="00B050"/>
                </a:solidFill>
              </a:rPr>
              <a:t>     assignments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9600" dirty="0" smtClean="0">
                <a:solidFill>
                  <a:srgbClr val="00B050"/>
                </a:solidFill>
              </a:rPr>
              <a:t>  </a:t>
            </a:r>
            <a:r>
              <a:rPr lang="en-US" sz="9600" dirty="0" smtClean="0">
                <a:solidFill>
                  <a:srgbClr val="0070C0"/>
                </a:solidFill>
              </a:rPr>
              <a:t>Have a “study buddy”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9600" dirty="0" smtClean="0">
                <a:solidFill>
                  <a:srgbClr val="00B050"/>
                </a:solidFill>
              </a:rPr>
              <a:t>  Write down due dates and test dates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9600" dirty="0" smtClean="0">
                <a:solidFill>
                  <a:srgbClr val="00B050"/>
                </a:solidFill>
              </a:rPr>
              <a:t>  </a:t>
            </a:r>
            <a:r>
              <a:rPr lang="en-US" sz="9600" dirty="0" smtClean="0">
                <a:solidFill>
                  <a:srgbClr val="0070C0"/>
                </a:solidFill>
              </a:rPr>
              <a:t>Allow extra time to get to school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9600" dirty="0" smtClean="0">
                <a:solidFill>
                  <a:srgbClr val="00B050"/>
                </a:solidFill>
              </a:rPr>
              <a:t>  Return from break on time</a:t>
            </a:r>
            <a:endParaRPr lang="en-US" sz="9600" dirty="0" smtClean="0">
              <a:solidFill>
                <a:srgbClr val="0070C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 up with your schoolwork </a:t>
            </a:r>
          </a:p>
        </p:txBody>
      </p:sp>
      <p:pic>
        <p:nvPicPr>
          <p:cNvPr id="14340" name="Picture 4" descr="C:\Documents and Settings\bmackey\Local Settings\Temporary Internet Files\Content.IE5\2PADB6Q3\MC9003110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18494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Work on your grammar, reading, listening,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and vocabulary skills in the Language Lab!         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 Get assistance with your class assignments.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 Drop by when you can- it’s not required to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come each time! 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Berlin Sans FB" pitchFamily="34" charset="0"/>
              </a:rPr>
              <a:t>Get the ESL Support Lab schedule in Room 68.  </a:t>
            </a:r>
          </a:p>
          <a:p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/>
              <a:t>  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Support Lab (Room 59) 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 t="4674"/>
          <a:stretch>
            <a:fillRect/>
          </a:stretch>
        </p:blipFill>
        <p:spPr bwMode="auto">
          <a:xfrm>
            <a:off x="6553200" y="0"/>
            <a:ext cx="23590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Civility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At Baltimore City Community College, civility is defined as behavior that demonstrates </a:t>
            </a:r>
            <a:r>
              <a:rPr lang="en-US" sz="2400" b="1" smtClean="0"/>
              <a:t>respect</a:t>
            </a:r>
            <a:r>
              <a:rPr lang="en-US" sz="2400" smtClean="0"/>
              <a:t> for the rights, needs, and feelings of other people through behavior, attitude and words.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Send concerns about the civil behavior of BCCC faculty, staff and students to </a:t>
            </a:r>
            <a:br>
              <a:rPr lang="en-US" sz="1800" smtClean="0"/>
            </a:br>
            <a:r>
              <a:rPr lang="en-US" sz="1800" b="1" u="sng" smtClean="0"/>
              <a:t>http://www.mycompliancereport.com  </a:t>
            </a:r>
            <a:r>
              <a:rPr lang="en-US" sz="1800" b="1" smtClean="0"/>
              <a:t>the access ID is “BCL”</a:t>
            </a: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6389" name="Picture 2" descr="http://www.arcadia.edu/images/StuLife/Multi-Aff/civilit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65760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BCCC Student Code of Conduct </a:t>
            </a:r>
          </a:p>
        </p:txBody>
      </p:sp>
      <p:sp>
        <p:nvSpPr>
          <p:cNvPr id="17412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6962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200" b="1" dirty="0" smtClean="0"/>
              <a:t> </a:t>
            </a:r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endParaRPr lang="en-US" sz="14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The Student Code of Conduct encourages all students to behave for the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well-being of everyone in the College community. </a:t>
            </a:r>
            <a:br>
              <a:rPr lang="en-US" sz="1800" dirty="0" smtClean="0">
                <a:solidFill>
                  <a:srgbClr val="C00000"/>
                </a:solidFill>
              </a:rPr>
            </a:br>
            <a:endParaRPr lang="en-US" sz="1800" dirty="0" smtClean="0">
              <a:solidFill>
                <a:srgbClr val="C00000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/>
              <a:t>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The ELI Student Agreement echoes the Student Code of Conduct: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dirty="0" smtClean="0"/>
              <a:t>Behave in a respectful manner at all times.  Listen to instructors, staff, and students and show tolerance for different ideas and viewpoints. 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dirty="0" smtClean="0"/>
              <a:t>Follow the instructor’s instructions and work with other students as directed. 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dirty="0" smtClean="0"/>
              <a:t>Participate in class activities and complete all </a:t>
            </a:r>
            <a:r>
              <a:rPr lang="en-US" sz="1800" dirty="0" err="1" smtClean="0"/>
              <a:t>classwork</a:t>
            </a:r>
            <a:r>
              <a:rPr lang="en-US" sz="1800" dirty="0" smtClean="0"/>
              <a:t> and homework assignments. </a:t>
            </a:r>
          </a:p>
          <a:p>
            <a:pPr eaLnBrk="1" hangingPunct="1">
              <a:buNone/>
            </a:pPr>
            <a:r>
              <a:rPr lang="en-US" sz="1800" dirty="0" smtClean="0"/>
              <a:t>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 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dirty="0" smtClean="0"/>
              <a:t>  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1800" dirty="0" smtClean="0"/>
              <a:t> 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1800" dirty="0" smtClean="0"/>
              <a:t> 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17413" name="Picture 7" descr="C:\Documents and Settings\bmackey\Local Settings\Temporary Internet Files\Content.IE5\ZQGI3Q98\MC9002865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905000"/>
            <a:ext cx="1395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Plagiarism &amp; Cheating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Plagiarism and cheating are serious offenses at U.S. colleges and universities.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Plagiarism is when a student uses sentences, phrases or ideas directly copied from the Internet or other sources in his/her own writing without giving credit to the source.  It is a form of academic dishonesty.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If an instructor suspects plagiarism in a student’s paper, the student is entitled to evidence from the instructor supporting the charge. 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A student charged with plagiarism has an opportunity to re-submit the paper.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800" dirty="0" smtClean="0"/>
              <a:t>BCCC Student Code of Conduct policies and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800" dirty="0" smtClean="0"/>
              <a:t>procedures will apply.  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8436" name="Picture 4" descr="C:\Documents and Settings\bmackey\Local Settings\Temporary Internet Files\Content.IE5\TW9YKY8R\MP9004393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10200"/>
            <a:ext cx="1927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3367</TotalTime>
  <Words>1604</Words>
  <Application>Microsoft Office PowerPoint</Application>
  <PresentationFormat>On-screen Show (4:3)</PresentationFormat>
  <Paragraphs>275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Note </vt:lpstr>
      <vt:lpstr>Welcome</vt:lpstr>
      <vt:lpstr>ELI Academic Track Guide    </vt:lpstr>
      <vt:lpstr>Four Keys to ELI Success</vt:lpstr>
      <vt:lpstr>Keep up with your schoolwork </vt:lpstr>
      <vt:lpstr>ESL Support Lab (Room 59)  </vt:lpstr>
      <vt:lpstr>Civility</vt:lpstr>
      <vt:lpstr>BCCC Student Code of Conduct </vt:lpstr>
      <vt:lpstr>Plagiarism &amp; Cheating </vt:lpstr>
      <vt:lpstr>How to Avoid Plagiarism</vt:lpstr>
      <vt:lpstr>Student Portal</vt:lpstr>
      <vt:lpstr>Accessing Blackboard</vt:lpstr>
      <vt:lpstr>International Student Office  </vt:lpstr>
      <vt:lpstr> BCCC Services @ Liberty Campus    </vt:lpstr>
      <vt:lpstr>Student Accounting </vt:lpstr>
      <vt:lpstr>You can pay your bill electronically</vt:lpstr>
      <vt:lpstr>Deferment Pay Agreement  </vt:lpstr>
      <vt:lpstr>Deferment Payment Schedule and Conditions   </vt:lpstr>
      <vt:lpstr>Tuition Refund Policy</vt:lpstr>
      <vt:lpstr>BCCC Student ID Card </vt:lpstr>
      <vt:lpstr>BCCC Closings &amp; Delayed Openings  </vt:lpstr>
      <vt:lpstr>Discounted Monthly Bus Pass </vt:lpstr>
      <vt:lpstr>Downtown BCCC Parking </vt:lpstr>
      <vt:lpstr>Shuttle Bus Service </vt:lpstr>
      <vt:lpstr> Take the long view… </vt:lpstr>
      <vt:lpstr>Your Major = Your Main Field of Study </vt:lpstr>
      <vt:lpstr>ELI Academic Advisement </vt:lpstr>
      <vt:lpstr>Your ELI Academic Advisors </vt:lpstr>
      <vt:lpstr>Best wishes studying at BCCC!  </vt:lpstr>
    </vt:vector>
  </TitlesOfParts>
  <Company>BCCC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 ACADEMIC TRACK,   SPRING 2011</dc:title>
  <dc:creator>BCCCUser</dc:creator>
  <cp:lastModifiedBy>BCECStudent</cp:lastModifiedBy>
  <cp:revision>228</cp:revision>
  <dcterms:created xsi:type="dcterms:W3CDTF">2011-01-31T19:52:30Z</dcterms:created>
  <dcterms:modified xsi:type="dcterms:W3CDTF">2013-01-07T21:43:31Z</dcterms:modified>
</cp:coreProperties>
</file>